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00" r:id="rId1"/>
  </p:sldMasterIdLst>
  <p:handoutMasterIdLst>
    <p:handoutMasterId r:id="rId21"/>
  </p:handoutMasterIdLst>
  <p:sldIdLst>
    <p:sldId id="283" r:id="rId2"/>
    <p:sldId id="267" r:id="rId3"/>
    <p:sldId id="295" r:id="rId4"/>
    <p:sldId id="280" r:id="rId5"/>
    <p:sldId id="296" r:id="rId6"/>
    <p:sldId id="268" r:id="rId7"/>
    <p:sldId id="291" r:id="rId8"/>
    <p:sldId id="297" r:id="rId9"/>
    <p:sldId id="269" r:id="rId10"/>
    <p:sldId id="270" r:id="rId11"/>
    <p:sldId id="289" r:id="rId12"/>
    <p:sldId id="271" r:id="rId13"/>
    <p:sldId id="293" r:id="rId14"/>
    <p:sldId id="284" r:id="rId15"/>
    <p:sldId id="272" r:id="rId16"/>
    <p:sldId id="273" r:id="rId17"/>
    <p:sldId id="298" r:id="rId18"/>
    <p:sldId id="274" r:id="rId19"/>
    <p:sldId id="294" r:id="rId20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78"/>
  </p:normalViewPr>
  <p:slideViewPr>
    <p:cSldViewPr>
      <p:cViewPr>
        <p:scale>
          <a:sx n="163" d="100"/>
          <a:sy n="163" d="100"/>
        </p:scale>
        <p:origin x="192" y="-2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B5FE52-5874-A4EF-C8B3-00BDB4B3D6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B17C3-00E6-4C22-8D55-D5B935F08E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C734FD6-41FA-3645-9F99-50FB0F305161}" type="datetimeFigureOut">
              <a:rPr lang="en-US"/>
              <a:pPr>
                <a:defRPr/>
              </a:pPr>
              <a:t>5/3/22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BC9FF-4B72-13F4-53CE-C7DC428F17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6926C-4DC0-1556-A7F9-9FAE701F4D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71CA376-5561-6E40-99D1-D7AC3DC5C7A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0E58E81-0652-FF59-FEAF-612AB866E5FA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1372437-38A1-E34E-A96E-5DF4B91084A8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>
            <a:extLst>
              <a:ext uri="{FF2B5EF4-FFF2-40B4-BE49-F238E27FC236}">
                <a16:creationId xmlns:a16="http://schemas.microsoft.com/office/drawing/2014/main" id="{EC5CE4FB-9F28-772B-8DC2-29010B75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57740D43-A5EA-18E0-46F0-47CD1CAC2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5C3BCC63-16BC-D52A-A19C-CC32FD71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E6CB4D-35F8-424B-9EFF-777304EC4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00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ADC8EFC-41E6-B19D-0D46-FAF68EDB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DD64009-C9C2-7AC7-7BD5-E59284E2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5939B38-D6C4-D27C-DB53-2A896098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0B276-3BFF-C54B-BB4F-7CD0DEEFD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77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25FBF9D-7FB7-EE07-B838-C79D1DC7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F5D8759-A85F-24D1-765A-88DDD5B5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412B530-337C-A997-E4BD-25E6C16E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8CD3-A2C4-E643-8E42-154872D0F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67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56B0E87-EA6D-DAB5-BB1F-93B45BF8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F4BF1D1-C5C3-B806-FA48-AFBADA16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3D6A56E-991C-D424-6FCA-AF5E0043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C297-3B9B-824C-848A-4BD61FE156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2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B8AB004F-C022-0314-CDCA-A6E3C5D30525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655DC9C-55CB-4531-E075-66F707E95F61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24A99A0-BCBB-5F35-D9AB-66153497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0BE7BDE-FBFE-F76B-9BEB-B33F2EBC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7E533B-69C0-DA64-D1E0-1F4CDB4B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5524B9-EF0D-C04C-B674-10D2398CF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18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180F76F-55F1-FD29-58B7-A7FE9308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2D38EA1F-FCE4-3924-A519-3801D0CD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F9F0D068-2E3D-7271-FEFC-868D3DD3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EFED-1D5A-F14F-8A01-C9DC9E7EC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16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C63B6-E6B7-4971-366B-6DED8C12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CFDD99-3F82-3268-1CDE-C71ABEBD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1E00E-393E-523F-0D8F-0356175D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196965-C389-6D41-9E6D-7FD3D4DB1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27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12840F25-011A-AEA3-0042-BD77E114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AF89BC95-B290-07B4-6ECA-EA6250FA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67C97F23-93CA-1008-580C-E58A9065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7946-B0B0-CF42-B6AE-292895FDFA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0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9F01F7F6-E3FE-4D26-779E-241EBEF5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8A20F02E-908E-4802-8049-D0F7081A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90561C5E-600C-F551-A713-0977A123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326E-E66A-8F41-9DE1-B44BF5E45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02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2BBEF-BDAB-EAD3-B405-063E5B98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DA145-7E53-A910-1800-9432F933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D7E79-940D-DB3D-6DD4-35BB2EB6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F56075-5F79-B24C-9280-AF7262DD1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91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069F2-EC6D-8F5B-D2AF-20E242BB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BA6D3-4457-4157-004B-E7294D1F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D0FF1-F2CB-5B6A-662C-E700A853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D5C062-298D-8C4C-B0C6-7B9201AAF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2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2DD2A51-2CEE-C160-A5AB-F8A83D2D4A33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179A598-CEC6-8999-F0DF-5925BBC78712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8BD1CB65-DAB6-1046-81B7-96A478D63D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6C0EBBE6-86C1-467A-0863-F2B8BDACA9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FC12552-0439-2AB6-E6AC-2ED926B0C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F314AD1-3BC2-D7BF-774C-D9E5D6CA8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ED10B85-4C25-0957-9B5E-8327D56EE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fld id="{CA44B701-81D7-8C41-AE29-76E87999C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3" r:id="rId2"/>
    <p:sldLayoutId id="2147483790" r:id="rId3"/>
    <p:sldLayoutId id="2147483784" r:id="rId4"/>
    <p:sldLayoutId id="2147483791" r:id="rId5"/>
    <p:sldLayoutId id="2147483785" r:id="rId6"/>
    <p:sldLayoutId id="2147483786" r:id="rId7"/>
    <p:sldLayoutId id="2147483792" r:id="rId8"/>
    <p:sldLayoutId id="2147483793" r:id="rId9"/>
    <p:sldLayoutId id="2147483787" r:id="rId10"/>
    <p:sldLayoutId id="21474837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humrespsys3">
            <a:extLst>
              <a:ext uri="{FF2B5EF4-FFF2-40B4-BE49-F238E27FC236}">
                <a16:creationId xmlns:a16="http://schemas.microsoft.com/office/drawing/2014/main" id="{D1E95C10-D9F1-0C0C-9308-11256340B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4038"/>
            <a:ext cx="69342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A4FF206-D6CB-1134-12E2-E770E0D4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Hemoglobin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91908B95-FF76-E79E-E2E6-E2C9C8AAC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Hemoglobin preferentially binds oxygen over carbon dioxide (but oddly, binds carbon monoxide preferentially over oxygen!)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1 hemoglobin molecule is able to bind 4 oxygen molecules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Because of hemoglobin our blood can carry 70x more oxygen than it would as a dissolved gas in plasma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hemoglobin">
            <a:extLst>
              <a:ext uri="{FF2B5EF4-FFF2-40B4-BE49-F238E27FC236}">
                <a16:creationId xmlns:a16="http://schemas.microsoft.com/office/drawing/2014/main" id="{B3A28165-A20B-8795-30C7-E101C6F1A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0198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6">
            <a:extLst>
              <a:ext uri="{FF2B5EF4-FFF2-40B4-BE49-F238E27FC236}">
                <a16:creationId xmlns:a16="http://schemas.microsoft.com/office/drawing/2014/main" id="{79599568-498F-FDE4-55FC-21FE786AC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15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1D40391E-BFE9-5B19-B489-F1107584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Bicarbonate Ion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D201D14B-6E3F-19EB-2952-39568BE41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CO</a:t>
            </a:r>
            <a:r>
              <a:rPr lang="en-US" altLang="en-US" baseline="-25000"/>
              <a:t>2</a:t>
            </a:r>
            <a:r>
              <a:rPr lang="en-US" altLang="en-US"/>
              <a:t>   +   H</a:t>
            </a:r>
            <a:r>
              <a:rPr lang="en-US" altLang="en-US" baseline="-25000"/>
              <a:t>2</a:t>
            </a:r>
            <a:r>
              <a:rPr lang="en-US" altLang="en-US"/>
              <a:t>0 </a:t>
            </a:r>
            <a:r>
              <a:rPr lang="en-US" altLang="en-US">
                <a:sym typeface="Wingdings" pitchFamily="2" charset="2"/>
              </a:rPr>
              <a:t>  H</a:t>
            </a:r>
            <a:r>
              <a:rPr lang="en-US" altLang="en-US" baseline="-25000">
                <a:sym typeface="Wingdings" pitchFamily="2" charset="2"/>
              </a:rPr>
              <a:t>2</a:t>
            </a:r>
            <a:r>
              <a:rPr lang="en-US" altLang="en-US">
                <a:sym typeface="Wingdings" pitchFamily="2" charset="2"/>
              </a:rPr>
              <a:t>CO</a:t>
            </a:r>
            <a:r>
              <a:rPr lang="en-US" altLang="en-US" baseline="-25000">
                <a:sym typeface="Wingdings" pitchFamily="2" charset="2"/>
              </a:rPr>
              <a:t>3</a:t>
            </a:r>
            <a:r>
              <a:rPr lang="en-US" altLang="en-US">
                <a:sym typeface="Wingdings" pitchFamily="2" charset="2"/>
              </a:rPr>
              <a:t> (carbonic acid)</a:t>
            </a:r>
          </a:p>
          <a:p>
            <a:pPr eaLnBrk="1" hangingPunct="1">
              <a:buFontTx/>
              <a:buNone/>
            </a:pPr>
            <a:r>
              <a:rPr lang="en-US" altLang="en-US">
                <a:sym typeface="Wingdings" pitchFamily="2" charset="2"/>
              </a:rPr>
              <a:t>H</a:t>
            </a:r>
            <a:r>
              <a:rPr lang="en-US" altLang="en-US" baseline="-25000">
                <a:sym typeface="Wingdings" pitchFamily="2" charset="2"/>
              </a:rPr>
              <a:t>2</a:t>
            </a:r>
            <a:r>
              <a:rPr lang="en-US" altLang="en-US">
                <a:sym typeface="Wingdings" pitchFamily="2" charset="2"/>
              </a:rPr>
              <a:t>CO</a:t>
            </a:r>
            <a:r>
              <a:rPr lang="en-US" altLang="en-US" baseline="-25000">
                <a:sym typeface="Wingdings" pitchFamily="2" charset="2"/>
              </a:rPr>
              <a:t>3</a:t>
            </a:r>
            <a:r>
              <a:rPr lang="en-US" altLang="en-US">
                <a:sym typeface="Wingdings" pitchFamily="2" charset="2"/>
              </a:rPr>
              <a:t>  H</a:t>
            </a:r>
            <a:r>
              <a:rPr lang="en-US" altLang="en-US" baseline="30000">
                <a:sym typeface="Wingdings" pitchFamily="2" charset="2"/>
              </a:rPr>
              <a:t>+</a:t>
            </a:r>
            <a:r>
              <a:rPr lang="en-US" altLang="en-US">
                <a:sym typeface="Wingdings" pitchFamily="2" charset="2"/>
              </a:rPr>
              <a:t>   +   HCO</a:t>
            </a:r>
            <a:r>
              <a:rPr lang="en-US" altLang="en-US" baseline="-25000">
                <a:sym typeface="Wingdings" pitchFamily="2" charset="2"/>
              </a:rPr>
              <a:t>3</a:t>
            </a:r>
            <a:r>
              <a:rPr lang="en-US" altLang="en-US" baseline="30000">
                <a:sym typeface="Wingdings" pitchFamily="2" charset="2"/>
              </a:rPr>
              <a:t>- </a:t>
            </a:r>
            <a:r>
              <a:rPr lang="en-US" altLang="en-US">
                <a:sym typeface="Wingdings" pitchFamily="2" charset="2"/>
              </a:rPr>
              <a:t>(bicarbonate ion)</a:t>
            </a:r>
          </a:p>
          <a:p>
            <a:pPr eaLnBrk="1" hangingPunct="1"/>
            <a:r>
              <a:rPr lang="en-US" altLang="en-US"/>
              <a:t>Most of the CO</a:t>
            </a:r>
            <a:r>
              <a:rPr lang="en-US" altLang="en-US" baseline="-25000"/>
              <a:t>2 </a:t>
            </a:r>
            <a:r>
              <a:rPr lang="en-US" altLang="en-US"/>
              <a:t>from internal respiration combines with water to form carbonic acid.  This reaction is catalyzed by </a:t>
            </a:r>
            <a:r>
              <a:rPr lang="en-US" altLang="en-US" b="1"/>
              <a:t>carbonic anhydrase </a:t>
            </a:r>
            <a:r>
              <a:rPr lang="en-US" altLang="en-US"/>
              <a:t>embedded in the capillary walls. This reaction is reversible</a:t>
            </a:r>
          </a:p>
          <a:p>
            <a:pPr eaLnBrk="1" hangingPunct="1"/>
            <a:r>
              <a:rPr lang="en-US" altLang="en-US"/>
              <a:t>(A small amount of CO</a:t>
            </a:r>
            <a:r>
              <a:rPr lang="en-US" altLang="en-US" baseline="-25000"/>
              <a:t>2</a:t>
            </a:r>
            <a:r>
              <a:rPr lang="en-US" altLang="en-US"/>
              <a:t> is taken up by hemoglobin to form HbCO</a:t>
            </a:r>
            <a:r>
              <a:rPr lang="en-US" altLang="en-US" baseline="-25000"/>
              <a:t>2</a:t>
            </a:r>
            <a:r>
              <a:rPr lang="en-US" altLang="en-US"/>
              <a:t> carbamino-hemoglobin)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7EA3D94-4DCD-0B68-9CEF-E7184A59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en-US" b="1" u="sng"/>
              <a:t>External Respiration: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77B1E97-7EA6-2141-7C3D-69DC2AE67D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altLang="en-US" sz="2800" dirty="0"/>
              <a:t>HbCO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		</a:t>
            </a:r>
            <a:r>
              <a:rPr lang="en-US" altLang="en-US" sz="2800" dirty="0">
                <a:sym typeface="Wingdings" pitchFamily="2" charset="2"/>
              </a:rPr>
              <a:t>	Hb	+ CO</a:t>
            </a:r>
            <a:r>
              <a:rPr lang="en-US" altLang="en-US" sz="2800" baseline="-25000" dirty="0">
                <a:sym typeface="Wingdings" pitchFamily="2" charset="2"/>
              </a:rPr>
              <a:t>2 (g)</a:t>
            </a:r>
            <a:r>
              <a:rPr lang="en-US" altLang="en-US" sz="2800" baseline="-25000" dirty="0">
                <a:cs typeface="Arial" panose="020B0604020202020204" pitchFamily="34" charset="0"/>
                <a:sym typeface="Wingdings" pitchFamily="2" charset="2"/>
              </a:rPr>
              <a:t>↑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800" dirty="0"/>
              <a:t>	carbaminohemoglobin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  <a:defRPr/>
            </a:pPr>
            <a:r>
              <a:rPr lang="en-US" altLang="en-US" sz="2800" dirty="0"/>
              <a:t>H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	+	HCO</a:t>
            </a:r>
            <a:r>
              <a:rPr lang="en-US" altLang="en-US" sz="2800" baseline="-25000" dirty="0"/>
              <a:t>3</a:t>
            </a:r>
            <a:r>
              <a:rPr lang="en-US" altLang="en-US" sz="2800" baseline="30000" dirty="0"/>
              <a:t>-</a:t>
            </a:r>
            <a:r>
              <a:rPr lang="en-US" altLang="en-US" sz="2800" dirty="0"/>
              <a:t>	</a:t>
            </a:r>
            <a:r>
              <a:rPr lang="en-US" altLang="en-US" sz="2800" dirty="0">
                <a:sym typeface="Wingdings" pitchFamily="2" charset="2"/>
              </a:rPr>
              <a:t>	H</a:t>
            </a:r>
            <a:r>
              <a:rPr lang="en-US" altLang="en-US" sz="2800" baseline="-25000" dirty="0">
                <a:sym typeface="Wingdings" pitchFamily="2" charset="2"/>
              </a:rPr>
              <a:t>2</a:t>
            </a:r>
            <a:r>
              <a:rPr lang="en-US" altLang="en-US" sz="2800" dirty="0">
                <a:sym typeface="Wingdings" pitchFamily="2" charset="2"/>
              </a:rPr>
              <a:t>CO</a:t>
            </a:r>
            <a:r>
              <a:rPr lang="en-US" altLang="en-US" sz="2800" baseline="-25000" dirty="0">
                <a:sym typeface="Wingdings" pitchFamily="2" charset="2"/>
              </a:rPr>
              <a:t>3</a:t>
            </a:r>
          </a:p>
          <a:p>
            <a:pPr marL="609600" indent="-609600" eaLnBrk="1" hangingPunct="1">
              <a:lnSpc>
                <a:spcPct val="80000"/>
              </a:lnSpc>
              <a:buFont typeface="Wingdings 2" pitchFamily="2" charset="2"/>
              <a:buNone/>
              <a:defRPr/>
            </a:pPr>
            <a:r>
              <a:rPr lang="en-US" altLang="en-US" sz="2800" dirty="0">
                <a:sym typeface="Wingdings" pitchFamily="2" charset="2"/>
              </a:rPr>
              <a:t>	</a:t>
            </a:r>
            <a:r>
              <a:rPr lang="en-US" altLang="en-US" sz="2400" b="1" dirty="0">
                <a:sym typeface="Wingdings" pitchFamily="2" charset="2"/>
              </a:rPr>
              <a:t>[</a:t>
            </a:r>
            <a:r>
              <a:rPr lang="en-US" altLang="en-US" sz="2400" b="1" i="1" dirty="0">
                <a:sym typeface="Wingdings" pitchFamily="2" charset="2"/>
              </a:rPr>
              <a:t>At pulmonary capillaries, the enzyme </a:t>
            </a:r>
            <a:r>
              <a:rPr lang="en-US" altLang="en-US" sz="2400" b="1" i="1" dirty="0">
                <a:solidFill>
                  <a:srgbClr val="FF0000"/>
                </a:solidFill>
                <a:sym typeface="Wingdings" pitchFamily="2" charset="2"/>
              </a:rPr>
              <a:t>carbonic anhydrase</a:t>
            </a:r>
            <a:r>
              <a:rPr lang="en-US" altLang="en-US" sz="2400" b="1" i="1" dirty="0">
                <a:sym typeface="Wingdings" pitchFamily="2" charset="2"/>
              </a:rPr>
              <a:t> converts</a:t>
            </a:r>
            <a:r>
              <a:rPr lang="en-US" altLang="en-US" sz="2400" dirty="0">
                <a:sym typeface="Wingdings" pitchFamily="2" charset="2"/>
              </a:rPr>
              <a:t> </a:t>
            </a:r>
            <a:r>
              <a:rPr lang="en-US" altLang="en-US" sz="2400" b="1" dirty="0">
                <a:sym typeface="Wingdings" pitchFamily="2" charset="2"/>
              </a:rPr>
              <a:t>H</a:t>
            </a:r>
            <a:r>
              <a:rPr lang="en-US" altLang="en-US" sz="2400" b="1" baseline="-25000" dirty="0">
                <a:sym typeface="Wingdings" pitchFamily="2" charset="2"/>
              </a:rPr>
              <a:t>2</a:t>
            </a:r>
            <a:r>
              <a:rPr lang="en-US" altLang="en-US" sz="2400" b="1" dirty="0">
                <a:sym typeface="Wingdings" pitchFamily="2" charset="2"/>
              </a:rPr>
              <a:t>CO</a:t>
            </a:r>
            <a:r>
              <a:rPr lang="en-US" altLang="en-US" sz="2400" b="1" baseline="-25000" dirty="0">
                <a:sym typeface="Wingdings" pitchFamily="2" charset="2"/>
              </a:rPr>
              <a:t>3</a:t>
            </a:r>
            <a:r>
              <a:rPr lang="en-US" altLang="en-US" sz="2400" b="1" i="1" dirty="0"/>
              <a:t> inside RBC to </a:t>
            </a:r>
            <a:r>
              <a:rPr lang="en-US" altLang="en-US" sz="2400" b="1" i="1" dirty="0">
                <a:sym typeface="Wingdings" pitchFamily="2" charset="2"/>
              </a:rPr>
              <a:t>H</a:t>
            </a:r>
            <a:r>
              <a:rPr lang="en-US" altLang="en-US" sz="2400" b="1" i="1" baseline="-25000" dirty="0">
                <a:sym typeface="Wingdings" pitchFamily="2" charset="2"/>
              </a:rPr>
              <a:t>2</a:t>
            </a:r>
            <a:r>
              <a:rPr lang="en-US" altLang="en-US" sz="2400" b="1" i="1" dirty="0">
                <a:sym typeface="Wingdings" pitchFamily="2" charset="2"/>
              </a:rPr>
              <a:t>O + CO</a:t>
            </a:r>
            <a:r>
              <a:rPr lang="en-US" altLang="en-US" sz="2400" b="1" i="1" baseline="-25000" dirty="0">
                <a:sym typeface="Wingdings" pitchFamily="2" charset="2"/>
              </a:rPr>
              <a:t>2 (g)</a:t>
            </a:r>
            <a:r>
              <a:rPr lang="en-US" altLang="en-US" sz="2400" b="1" i="1" baseline="-25000" dirty="0">
                <a:cs typeface="Arial" panose="020B0604020202020204" pitchFamily="34" charset="0"/>
                <a:sym typeface="Wingdings" pitchFamily="2" charset="2"/>
              </a:rPr>
              <a:t>↑</a:t>
            </a:r>
            <a:r>
              <a:rPr lang="en-US" altLang="en-US" sz="2400" b="1" i="1" dirty="0">
                <a:cs typeface="Arial" panose="020B0604020202020204" pitchFamily="34" charset="0"/>
                <a:sym typeface="Wingdings" pitchFamily="2" charset="2"/>
              </a:rPr>
              <a:t>]</a:t>
            </a:r>
            <a:endParaRPr lang="en-US" altLang="en-US" sz="2400" b="1" i="1" dirty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2" charset="2"/>
              <a:buNone/>
              <a:defRPr/>
            </a:pPr>
            <a:r>
              <a:rPr lang="en-US" altLang="en-US" sz="2800" dirty="0"/>
              <a:t>	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CO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 		</a:t>
            </a:r>
            <a:r>
              <a:rPr lang="en-US" altLang="en-US" sz="2800" dirty="0">
                <a:sym typeface="Wingdings" pitchFamily="2" charset="2"/>
              </a:rPr>
              <a:t>	H</a:t>
            </a:r>
            <a:r>
              <a:rPr lang="en-US" altLang="en-US" sz="2800" baseline="-25000" dirty="0">
                <a:sym typeface="Wingdings" pitchFamily="2" charset="2"/>
              </a:rPr>
              <a:t>2</a:t>
            </a:r>
            <a:r>
              <a:rPr lang="en-US" altLang="en-US" sz="2800" dirty="0">
                <a:sym typeface="Wingdings" pitchFamily="2" charset="2"/>
              </a:rPr>
              <a:t>O	+	CO</a:t>
            </a:r>
            <a:r>
              <a:rPr lang="en-US" altLang="en-US" sz="2800" baseline="-25000" dirty="0">
                <a:sym typeface="Wingdings" pitchFamily="2" charset="2"/>
              </a:rPr>
              <a:t>2 (g)</a:t>
            </a:r>
            <a:r>
              <a:rPr lang="en-US" altLang="en-US" sz="2800" baseline="-25000" dirty="0">
                <a:cs typeface="Arial" panose="020B0604020202020204" pitchFamily="34" charset="0"/>
                <a:sym typeface="Wingdings" pitchFamily="2" charset="2"/>
              </a:rPr>
              <a:t>↑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  <a:defRPr/>
            </a:pPr>
            <a:r>
              <a:rPr lang="en-US" altLang="en-US" sz="2800" dirty="0"/>
              <a:t>Hb	+	O</a:t>
            </a:r>
            <a:r>
              <a:rPr lang="en-US" altLang="en-US" sz="2800" baseline="-25000" dirty="0"/>
              <a:t>2(g)</a:t>
            </a:r>
            <a:r>
              <a:rPr lang="en-US" altLang="en-US" sz="2800" baseline="-25000" dirty="0">
                <a:cs typeface="Arial" panose="020B0604020202020204" pitchFamily="34" charset="0"/>
              </a:rPr>
              <a:t>↓</a:t>
            </a:r>
            <a:r>
              <a:rPr lang="en-US" altLang="en-US" sz="2800" dirty="0"/>
              <a:t>	</a:t>
            </a:r>
            <a:r>
              <a:rPr lang="en-US" altLang="en-US" sz="2800" dirty="0">
                <a:sym typeface="Wingdings" pitchFamily="2" charset="2"/>
              </a:rPr>
              <a:t>	HbO</a:t>
            </a:r>
            <a:r>
              <a:rPr lang="en-US" altLang="en-US" sz="2800" baseline="-25000" dirty="0">
                <a:sym typeface="Wingdings" pitchFamily="2" charset="2"/>
              </a:rPr>
              <a:t>2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800" dirty="0"/>
              <a:t>	deoxyhemoglobin		oxyhemoglobin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b="1" dirty="0"/>
              <a:t>[</a:t>
            </a:r>
            <a:r>
              <a:rPr lang="en-US" altLang="en-US" sz="2400" b="1" i="1" dirty="0"/>
              <a:t>At pulmonary capillaries, O</a:t>
            </a:r>
            <a:r>
              <a:rPr lang="en-US" altLang="en-US" sz="2400" b="1" i="1" baseline="-25000" dirty="0"/>
              <a:t>2(g)</a:t>
            </a:r>
            <a:r>
              <a:rPr lang="en-US" altLang="en-US" sz="2400" b="1" i="1" baseline="-25000" dirty="0">
                <a:cs typeface="Arial" panose="020B0604020202020204" pitchFamily="34" charset="0"/>
              </a:rPr>
              <a:t>↓</a:t>
            </a:r>
            <a:r>
              <a:rPr lang="en-US" altLang="en-US" sz="2400" b="1" i="1" dirty="0"/>
              <a:t>combines with Hb in RBC to produce oxyhemoglobin]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5"/>
              <a:defRPr/>
            </a:pPr>
            <a:r>
              <a:rPr lang="en-US" altLang="en-US" sz="2800" dirty="0" err="1"/>
              <a:t>HHb</a:t>
            </a:r>
            <a:r>
              <a:rPr lang="en-US" altLang="en-US" sz="2800" dirty="0"/>
              <a:t>		</a:t>
            </a:r>
            <a:r>
              <a:rPr lang="en-US" altLang="en-US" sz="2800" dirty="0">
                <a:sym typeface="Wingdings" pitchFamily="2" charset="2"/>
              </a:rPr>
              <a:t>	Hb	+ 	H</a:t>
            </a:r>
            <a:r>
              <a:rPr lang="en-US" altLang="en-US" sz="2800" baseline="30000" dirty="0">
                <a:sym typeface="Wingdings" pitchFamily="2" charset="2"/>
              </a:rPr>
              <a:t>+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800" dirty="0"/>
              <a:t>	reduced hemoglobin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  <a:defRPr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gasexch_2">
            <a:extLst>
              <a:ext uri="{FF2B5EF4-FFF2-40B4-BE49-F238E27FC236}">
                <a16:creationId xmlns:a16="http://schemas.microsoft.com/office/drawing/2014/main" id="{50A66C30-5577-42EA-E998-74C6C9C6E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629400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10">
            <a:extLst>
              <a:ext uri="{FF2B5EF4-FFF2-40B4-BE49-F238E27FC236}">
                <a16:creationId xmlns:a16="http://schemas.microsoft.com/office/drawing/2014/main" id="{3191F562-0F9A-0D5B-0480-4D9FE3D86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5294313"/>
            <a:ext cx="446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</a:t>
            </a:r>
            <a:r>
              <a:rPr lang="en-US" altLang="en-US" sz="1800" baseline="-25000"/>
              <a:t>2</a:t>
            </a:r>
          </a:p>
        </p:txBody>
      </p:sp>
      <p:sp>
        <p:nvSpPr>
          <p:cNvPr id="25603" name="Oval 12">
            <a:extLst>
              <a:ext uri="{FF2B5EF4-FFF2-40B4-BE49-F238E27FC236}">
                <a16:creationId xmlns:a16="http://schemas.microsoft.com/office/drawing/2014/main" id="{B7FA2678-0E1F-3B28-EC1E-8B9038875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334000"/>
            <a:ext cx="533400" cy="533400"/>
          </a:xfrm>
          <a:prstGeom prst="ellipse">
            <a:avLst/>
          </a:prstGeom>
          <a:solidFill>
            <a:srgbClr val="F7134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Hb</a:t>
            </a:r>
          </a:p>
        </p:txBody>
      </p:sp>
      <p:sp>
        <p:nvSpPr>
          <p:cNvPr id="25604" name="Line 14">
            <a:extLst>
              <a:ext uri="{FF2B5EF4-FFF2-40B4-BE49-F238E27FC236}">
                <a16:creationId xmlns:a16="http://schemas.microsoft.com/office/drawing/2014/main" id="{D43C4CBF-B837-4CA4-8031-214A31C5AA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5486400"/>
            <a:ext cx="2057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15">
            <a:extLst>
              <a:ext uri="{FF2B5EF4-FFF2-40B4-BE49-F238E27FC236}">
                <a16:creationId xmlns:a16="http://schemas.microsoft.com/office/drawing/2014/main" id="{28243C65-A15F-F99A-D7FF-B6B620880F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3276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Text Box 16">
            <a:extLst>
              <a:ext uri="{FF2B5EF4-FFF2-40B4-BE49-F238E27FC236}">
                <a16:creationId xmlns:a16="http://schemas.microsoft.com/office/drawing/2014/main" id="{C997C25D-DE0F-2213-2B1F-98B8FB2B4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0574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HHb</a:t>
            </a:r>
          </a:p>
        </p:txBody>
      </p:sp>
      <p:sp>
        <p:nvSpPr>
          <p:cNvPr id="25607" name="Line 18">
            <a:extLst>
              <a:ext uri="{FF2B5EF4-FFF2-40B4-BE49-F238E27FC236}">
                <a16:creationId xmlns:a16="http://schemas.microsoft.com/office/drawing/2014/main" id="{A4CB1F4D-8B9B-12ED-52A7-2B6029121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438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 Box 19">
            <a:extLst>
              <a:ext uri="{FF2B5EF4-FFF2-40B4-BE49-F238E27FC236}">
                <a16:creationId xmlns:a16="http://schemas.microsoft.com/office/drawing/2014/main" id="{63E86223-7849-CD51-72A0-DEED11E87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62200"/>
            <a:ext cx="903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HbCO</a:t>
            </a:r>
            <a:r>
              <a:rPr lang="en-US" altLang="en-US" sz="1800" baseline="-25000"/>
              <a:t>2</a:t>
            </a:r>
          </a:p>
        </p:txBody>
      </p:sp>
      <p:sp>
        <p:nvSpPr>
          <p:cNvPr id="25609" name="Line 20">
            <a:extLst>
              <a:ext uri="{FF2B5EF4-FFF2-40B4-BE49-F238E27FC236}">
                <a16:creationId xmlns:a16="http://schemas.microsoft.com/office/drawing/2014/main" id="{A65809B8-5B0D-A6C7-7711-3229AB2253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2743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21">
            <a:extLst>
              <a:ext uri="{FF2B5EF4-FFF2-40B4-BE49-F238E27FC236}">
                <a16:creationId xmlns:a16="http://schemas.microsoft.com/office/drawing/2014/main" id="{1099DFFF-5916-B103-B453-6818FE0049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2057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ACD48C9D-265E-A34A-DAD3-A34EA3F0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eaLnBrk="1" hangingPunct="1"/>
            <a:r>
              <a:rPr lang="en-US" altLang="en-US" b="1" u="sng"/>
              <a:t>Internal Respiration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93059C6C-5F24-A2A6-B81B-65A468C38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/>
              <a:t>1.	HbO</a:t>
            </a:r>
            <a:r>
              <a:rPr lang="en-US" altLang="en-US" baseline="-25000"/>
              <a:t>2</a:t>
            </a:r>
            <a:r>
              <a:rPr lang="en-US" altLang="en-US"/>
              <a:t>	</a:t>
            </a:r>
            <a:r>
              <a:rPr lang="en-US" altLang="en-US">
                <a:sym typeface="Wingdings" pitchFamily="2" charset="2"/>
              </a:rPr>
              <a:t>	Hb		+		O</a:t>
            </a:r>
            <a:r>
              <a:rPr lang="en-US" altLang="en-US" baseline="-25000">
                <a:sym typeface="Wingdings" pitchFamily="2" charset="2"/>
              </a:rPr>
              <a:t>2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baseline="-25000">
                <a:sym typeface="Wingdings" pitchFamily="2" charset="2"/>
              </a:rPr>
              <a:t>	</a:t>
            </a:r>
            <a:r>
              <a:rPr lang="en-US" altLang="en-US" b="1">
                <a:sym typeface="Wingdings" pitchFamily="2" charset="2"/>
              </a:rPr>
              <a:t>[</a:t>
            </a:r>
            <a:r>
              <a:rPr lang="en-US" altLang="en-US" sz="2400" b="1" i="1">
                <a:sym typeface="Wingdings" pitchFamily="2" charset="2"/>
              </a:rPr>
              <a:t>oxyhemoglobin inside RBC becomes deoxyHb and O2 which leaves capillaries]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>
                <a:sym typeface="Wingdings" pitchFamily="2" charset="2"/>
              </a:rPr>
              <a:t>2.	Hb	+	CO</a:t>
            </a:r>
            <a:r>
              <a:rPr lang="en-US" altLang="en-US" baseline="-25000">
                <a:sym typeface="Wingdings" pitchFamily="2" charset="2"/>
              </a:rPr>
              <a:t>2</a:t>
            </a:r>
            <a:r>
              <a:rPr lang="en-US" altLang="en-US">
                <a:sym typeface="Wingdings" pitchFamily="2" charset="2"/>
              </a:rPr>
              <a:t>			HbCO</a:t>
            </a:r>
            <a:r>
              <a:rPr lang="en-US" altLang="en-US" baseline="-25000">
                <a:sym typeface="Wingdings" pitchFamily="2" charset="2"/>
              </a:rPr>
              <a:t>2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>
                <a:sym typeface="Wingdings" pitchFamily="2" charset="2"/>
              </a:rPr>
              <a:t>	</a:t>
            </a:r>
            <a:r>
              <a:rPr lang="en-US" altLang="en-US" sz="2800">
                <a:sym typeface="Wingdings" pitchFamily="2" charset="2"/>
              </a:rPr>
              <a:t>[</a:t>
            </a:r>
            <a:r>
              <a:rPr lang="en-US" altLang="en-US" sz="2400" b="1" i="1">
                <a:sym typeface="Wingdings" pitchFamily="2" charset="2"/>
              </a:rPr>
              <a:t>CO</a:t>
            </a:r>
            <a:r>
              <a:rPr lang="en-US" altLang="en-US" sz="2400" b="1" i="1" baseline="-25000">
                <a:sym typeface="Wingdings" pitchFamily="2" charset="2"/>
              </a:rPr>
              <a:t>2</a:t>
            </a:r>
            <a:r>
              <a:rPr lang="en-US" altLang="en-US" sz="2400" b="1" i="1">
                <a:sym typeface="Wingdings" pitchFamily="2" charset="2"/>
              </a:rPr>
              <a:t> d</a:t>
            </a:r>
            <a:r>
              <a:rPr lang="en-US" altLang="en-US" sz="2400" b="1" i="1">
                <a:cs typeface="Arial" panose="020B0604020202020204" pitchFamily="34" charset="0"/>
                <a:sym typeface="Wingdings" pitchFamily="2" charset="2"/>
              </a:rPr>
              <a:t>iffuses into the blood capillaries and combines with Hb to make carbaminohemoglobin]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>
                <a:cs typeface="Arial" panose="020B0604020202020204" pitchFamily="34" charset="0"/>
                <a:sym typeface="Wingdings" pitchFamily="2" charset="2"/>
              </a:rPr>
              <a:t>3.	CO</a:t>
            </a:r>
            <a:r>
              <a:rPr lang="en-US" altLang="en-US" baseline="-25000"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altLang="en-US">
                <a:cs typeface="Arial" panose="020B0604020202020204" pitchFamily="34" charset="0"/>
                <a:sym typeface="Wingdings" pitchFamily="2" charset="2"/>
              </a:rPr>
              <a:t>	+	H</a:t>
            </a:r>
            <a:r>
              <a:rPr lang="en-US" altLang="en-US" baseline="-25000"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altLang="en-US">
                <a:cs typeface="Arial" panose="020B0604020202020204" pitchFamily="34" charset="0"/>
                <a:sym typeface="Wingdings" pitchFamily="2" charset="2"/>
              </a:rPr>
              <a:t>O			H</a:t>
            </a:r>
            <a:r>
              <a:rPr lang="en-US" altLang="en-US" baseline="-25000"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altLang="en-US">
                <a:cs typeface="Arial" panose="020B0604020202020204" pitchFamily="34" charset="0"/>
                <a:sym typeface="Wingdings" pitchFamily="2" charset="2"/>
              </a:rPr>
              <a:t>CO</a:t>
            </a:r>
            <a:r>
              <a:rPr lang="en-US" altLang="en-US" baseline="-25000">
                <a:cs typeface="Arial" panose="020B0604020202020204" pitchFamily="34" charset="0"/>
                <a:sym typeface="Wingdings" pitchFamily="2" charset="2"/>
              </a:rPr>
              <a:t>3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en-US" altLang="en-US" i="1">
                <a:cs typeface="Arial" panose="020B0604020202020204" pitchFamily="34" charset="0"/>
                <a:sym typeface="Wingdings" pitchFamily="2" charset="2"/>
              </a:rPr>
              <a:t>[</a:t>
            </a:r>
            <a:r>
              <a:rPr lang="en-US" altLang="en-US" sz="2400" b="1" i="1">
                <a:cs typeface="Arial" panose="020B0604020202020204" pitchFamily="34" charset="0"/>
                <a:sym typeface="Wingdings" pitchFamily="2" charset="2"/>
              </a:rPr>
              <a:t>Most CO</a:t>
            </a:r>
            <a:r>
              <a:rPr lang="en-US" altLang="en-US" sz="2400" b="1" i="1" baseline="-25000">
                <a:cs typeface="Arial" panose="020B0604020202020204" pitchFamily="34" charset="0"/>
                <a:sym typeface="Wingdings" pitchFamily="2" charset="2"/>
              </a:rPr>
              <a:t>2 </a:t>
            </a:r>
            <a:r>
              <a:rPr lang="en-US" altLang="en-US" sz="2400" b="1" i="1">
                <a:cs typeface="Arial" panose="020B0604020202020204" pitchFamily="34" charset="0"/>
                <a:sym typeface="Wingdings" pitchFamily="2" charset="2"/>
              </a:rPr>
              <a:t>uses carbonic anhydrase to combine with water to make carbonic acid]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>
                <a:cs typeface="Arial" panose="020B0604020202020204" pitchFamily="34" charset="0"/>
                <a:sym typeface="Wingdings" pitchFamily="2" charset="2"/>
              </a:rPr>
              <a:t>4.	H</a:t>
            </a:r>
            <a:r>
              <a:rPr lang="en-US" altLang="en-US" baseline="-25000"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altLang="en-US">
                <a:cs typeface="Arial" panose="020B0604020202020204" pitchFamily="34" charset="0"/>
                <a:sym typeface="Wingdings" pitchFamily="2" charset="2"/>
              </a:rPr>
              <a:t>CO</a:t>
            </a:r>
            <a:r>
              <a:rPr lang="en-US" altLang="en-US" baseline="-25000">
                <a:cs typeface="Arial" panose="020B0604020202020204" pitchFamily="34" charset="0"/>
                <a:sym typeface="Wingdings" pitchFamily="2" charset="2"/>
              </a:rPr>
              <a:t>3</a:t>
            </a:r>
            <a:r>
              <a:rPr lang="en-US" altLang="en-US">
                <a:cs typeface="Arial" panose="020B0604020202020204" pitchFamily="34" charset="0"/>
                <a:sym typeface="Wingdings" pitchFamily="2" charset="2"/>
              </a:rPr>
              <a:t>		H</a:t>
            </a:r>
            <a:r>
              <a:rPr lang="en-US" altLang="en-US" baseline="30000">
                <a:cs typeface="Arial" panose="020B0604020202020204" pitchFamily="34" charset="0"/>
                <a:sym typeface="Wingdings" pitchFamily="2" charset="2"/>
              </a:rPr>
              <a:t>+</a:t>
            </a:r>
            <a:r>
              <a:rPr lang="en-US" altLang="en-US">
                <a:cs typeface="Arial" panose="020B0604020202020204" pitchFamily="34" charset="0"/>
                <a:sym typeface="Wingdings" pitchFamily="2" charset="2"/>
              </a:rPr>
              <a:t>	+	HCO</a:t>
            </a:r>
            <a:r>
              <a:rPr lang="en-US" altLang="en-US" baseline="-25000">
                <a:cs typeface="Arial" panose="020B0604020202020204" pitchFamily="34" charset="0"/>
                <a:sym typeface="Wingdings" pitchFamily="2" charset="2"/>
              </a:rPr>
              <a:t>3</a:t>
            </a:r>
            <a:r>
              <a:rPr lang="en-US" altLang="en-US" baseline="30000">
                <a:cs typeface="Arial" panose="020B0604020202020204" pitchFamily="34" charset="0"/>
                <a:sym typeface="Wingdings" pitchFamily="2" charset="2"/>
              </a:rPr>
              <a:t>-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baseline="30000">
              <a:cs typeface="Arial" panose="020B0604020202020204" pitchFamily="34" charset="0"/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>
                <a:cs typeface="Arial" panose="020B0604020202020204" pitchFamily="34" charset="0"/>
                <a:sym typeface="Wingdings" pitchFamily="2" charset="2"/>
              </a:rPr>
              <a:t>5.	Hb	+	H</a:t>
            </a:r>
            <a:r>
              <a:rPr lang="en-US" altLang="en-US" baseline="30000">
                <a:cs typeface="Arial" panose="020B0604020202020204" pitchFamily="34" charset="0"/>
                <a:sym typeface="Wingdings" pitchFamily="2" charset="2"/>
              </a:rPr>
              <a:t>+</a:t>
            </a:r>
            <a:r>
              <a:rPr lang="en-US" altLang="en-US">
                <a:cs typeface="Arial" panose="020B0604020202020204" pitchFamily="34" charset="0"/>
                <a:sym typeface="Wingdings" pitchFamily="2" charset="2"/>
              </a:rPr>
              <a:t>		HHb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gasexch_1">
            <a:extLst>
              <a:ext uri="{FF2B5EF4-FFF2-40B4-BE49-F238E27FC236}">
                <a16:creationId xmlns:a16="http://schemas.microsoft.com/office/drawing/2014/main" id="{C38456E5-A156-DA1C-C3CB-D20C1B787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5532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Line 5">
            <a:extLst>
              <a:ext uri="{FF2B5EF4-FFF2-40B4-BE49-F238E27FC236}">
                <a16:creationId xmlns:a16="http://schemas.microsoft.com/office/drawing/2014/main" id="{F2315D8A-B83E-4509-1EF9-66366B6E06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895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Text Box 6">
            <a:extLst>
              <a:ext uri="{FF2B5EF4-FFF2-40B4-BE49-F238E27FC236}">
                <a16:creationId xmlns:a16="http://schemas.microsoft.com/office/drawing/2014/main" id="{A4B94581-6286-102C-9C03-9C4A813F0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2474913"/>
            <a:ext cx="903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HbCO</a:t>
            </a:r>
            <a:r>
              <a:rPr lang="en-US" altLang="en-US" sz="1800" baseline="-25000"/>
              <a:t>2</a:t>
            </a:r>
          </a:p>
        </p:txBody>
      </p:sp>
      <p:sp>
        <p:nvSpPr>
          <p:cNvPr id="27652" name="Line 7">
            <a:extLst>
              <a:ext uri="{FF2B5EF4-FFF2-40B4-BE49-F238E27FC236}">
                <a16:creationId xmlns:a16="http://schemas.microsoft.com/office/drawing/2014/main" id="{3B4F3A08-AA32-9ECC-D71F-E528DCB3E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191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 Box 8">
            <a:extLst>
              <a:ext uri="{FF2B5EF4-FFF2-40B4-BE49-F238E27FC236}">
                <a16:creationId xmlns:a16="http://schemas.microsoft.com/office/drawing/2014/main" id="{C64DE243-C64E-893C-3635-5FC151AD6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4532313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Hb</a:t>
            </a:r>
          </a:p>
        </p:txBody>
      </p:sp>
      <p:sp>
        <p:nvSpPr>
          <p:cNvPr id="27654" name="Line 9">
            <a:extLst>
              <a:ext uri="{FF2B5EF4-FFF2-40B4-BE49-F238E27FC236}">
                <a16:creationId xmlns:a16="http://schemas.microsoft.com/office/drawing/2014/main" id="{653AA32F-CB11-55E7-12C3-08E637B60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876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10">
            <a:extLst>
              <a:ext uri="{FF2B5EF4-FFF2-40B4-BE49-F238E27FC236}">
                <a16:creationId xmlns:a16="http://schemas.microsoft.com/office/drawing/2014/main" id="{CED97C91-8B19-FAB0-EB3B-5B7600272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521811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HHb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>
            <a:extLst>
              <a:ext uri="{FF2B5EF4-FFF2-40B4-BE49-F238E27FC236}">
                <a16:creationId xmlns:a16="http://schemas.microsoft.com/office/drawing/2014/main" id="{597FC1F4-B0A1-A03C-CE09-27B1945B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52400"/>
            <a:ext cx="8026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A0D5E7D5-93F4-6D4C-1ADD-8A9F2E13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b="1" u="sng"/>
              <a:t>Binding Capacity of Hemoglobin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B324A62A-C86A-317A-D7D1-AEEBFCE4C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 and temperature affect the binding capacity  of hemoglobin</a:t>
            </a:r>
          </a:p>
          <a:p>
            <a:pPr eaLnBrk="1" hangingPunct="1"/>
            <a:r>
              <a:rPr lang="en-US" altLang="en-US"/>
              <a:t>Cooler temperature (37 C) and higher pH (7.40) of lungs raises oxygen binding capacity of hemoglobin to 98%</a:t>
            </a:r>
          </a:p>
          <a:p>
            <a:pPr eaLnBrk="1" hangingPunct="1"/>
            <a:r>
              <a:rPr lang="en-US" altLang="en-US"/>
              <a:t>Warmer temperature (38 C) and lower pH (7.38) of body cells lowers the oxygen binding capacity of hemoglobin to 60%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D6A56D4E-961C-4420-08EB-94234CEF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b="1" u="sng"/>
              <a:t>Binding Capacity of Hemoglobin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D1026B61-3284-4483-FFB5-32BA31D33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This is important as the hemoglobin/RBC in the lung capillaries want to be able to bind as much oxygen as possible from the air in the alveoli</a:t>
            </a:r>
          </a:p>
          <a:p>
            <a:pPr eaLnBrk="1" hangingPunct="1"/>
            <a:r>
              <a:rPr lang="en-US" altLang="en-US"/>
              <a:t>The hemoglobin/RBC in the body capillaries want to be able to release oxygen to the body cells and pick up carbon dioxide from the body cells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EB4B04B-2F0D-2CF3-C851-80C2CB6C7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u="sng" dirty="0">
                <a:latin typeface="+mn-lt"/>
              </a:rPr>
              <a:t>Gas Exchange: External Respiration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65692E04-F031-BB5D-C4B7-4DF904703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906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/>
              <a:t>External respiration</a:t>
            </a:r>
            <a:r>
              <a:rPr lang="en-US" altLang="en-US" sz="2600"/>
              <a:t>: the exchange of gases between air in the alveoli and blood in the pulmonary capillaries.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60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/>
              <a:t>The pressure exerted by gases is called its </a:t>
            </a:r>
            <a:r>
              <a:rPr lang="en-US" altLang="en-US" sz="2600" b="1"/>
              <a:t>partial pressure </a:t>
            </a:r>
            <a:r>
              <a:rPr lang="en-US" altLang="en-US" sz="2600"/>
              <a:t>and is symbols are </a:t>
            </a:r>
            <a:r>
              <a:rPr lang="en-US" altLang="en-US" sz="2600" b="1"/>
              <a:t>P</a:t>
            </a:r>
            <a:r>
              <a:rPr lang="en-US" altLang="en-US" sz="2600" b="1" baseline="-25000"/>
              <a:t>O2</a:t>
            </a:r>
            <a:r>
              <a:rPr lang="en-US" altLang="en-US" sz="2600" b="1"/>
              <a:t> </a:t>
            </a:r>
            <a:r>
              <a:rPr lang="en-US" altLang="en-US" sz="2600"/>
              <a:t>and </a:t>
            </a:r>
            <a:r>
              <a:rPr lang="en-US" altLang="en-US" sz="2600" b="1"/>
              <a:t>P</a:t>
            </a:r>
            <a:r>
              <a:rPr lang="en-US" altLang="en-US" sz="2600" b="1" baseline="-25000"/>
              <a:t>CO2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600" b="1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/>
              <a:t>High CO</a:t>
            </a:r>
            <a:r>
              <a:rPr lang="en-US" altLang="en-US" sz="2600" b="1" baseline="-25000"/>
              <a:t>2</a:t>
            </a:r>
            <a:r>
              <a:rPr lang="en-US" altLang="en-US" sz="2600" b="1"/>
              <a:t>/ low O</a:t>
            </a:r>
            <a:r>
              <a:rPr lang="en-US" altLang="en-US" sz="2600" b="1" baseline="-25000"/>
              <a:t>2</a:t>
            </a:r>
            <a:r>
              <a:rPr lang="en-US" altLang="en-US" sz="2600"/>
              <a:t> blood is pumped from the right ventricle of the heart, through the pulmonary arteries, to the capillaries that surround each alveolus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>
            <a:extLst>
              <a:ext uri="{FF2B5EF4-FFF2-40B4-BE49-F238E27FC236}">
                <a16:creationId xmlns:a16="http://schemas.microsoft.com/office/drawing/2014/main" id="{62B88085-EE31-996A-5A89-C4C01BB5F4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7467600" cy="5867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800"/>
              <a:t>4.	Blood in the pulmonary capillaries has a higher </a:t>
            </a:r>
            <a:r>
              <a:rPr lang="en-US" altLang="en-US" sz="2800" b="1"/>
              <a:t>P</a:t>
            </a:r>
            <a:r>
              <a:rPr lang="en-US" altLang="en-US" sz="2800" b="1" baseline="-25000"/>
              <a:t>CO2 </a:t>
            </a:r>
            <a:r>
              <a:rPr lang="en-US" altLang="en-US" sz="2800"/>
              <a:t>than the atmospheric air and therefore CO</a:t>
            </a:r>
            <a:r>
              <a:rPr lang="en-US" altLang="en-US" sz="2800" baseline="-25000"/>
              <a:t>2</a:t>
            </a:r>
            <a:r>
              <a:rPr lang="en-US" altLang="en-US" sz="2800"/>
              <a:t> diffuses out from the blood plasma and into the alveoli sacs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2" charset="2"/>
              <a:buAutoNum type="arabicPeriod" startAt="4"/>
            </a:pPr>
            <a:endParaRPr lang="en-US" altLang="en-US" sz="2800"/>
          </a:p>
          <a:p>
            <a:pPr marL="609600" indent="-60960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800"/>
              <a:t>5.	The air in the alveoli is high in oxygen (P</a:t>
            </a:r>
            <a:r>
              <a:rPr lang="en-US" altLang="en-US" sz="2800" baseline="-25000"/>
              <a:t>O2</a:t>
            </a:r>
            <a:r>
              <a:rPr lang="en-US" altLang="en-US" sz="2800"/>
              <a:t>) so oxygen moves by </a:t>
            </a:r>
            <a:r>
              <a:rPr lang="en-US" altLang="en-US" sz="2800" b="1"/>
              <a:t>diffusion</a:t>
            </a:r>
            <a:r>
              <a:rPr lang="en-US" altLang="en-US" sz="2800"/>
              <a:t> from the alveoli into the blood capillaries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2" charset="2"/>
              <a:buNone/>
            </a:pPr>
            <a:endParaRPr lang="en-US" altLang="en-US" sz="2800"/>
          </a:p>
          <a:p>
            <a:pPr marL="609600" indent="-60960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800"/>
              <a:t>6.	High O</a:t>
            </a:r>
            <a:r>
              <a:rPr lang="en-US" altLang="en-US" sz="2800" baseline="-25000"/>
              <a:t>2</a:t>
            </a:r>
            <a:r>
              <a:rPr lang="en-US" altLang="en-US" sz="2800"/>
              <a:t>/ low CO</a:t>
            </a:r>
            <a:r>
              <a:rPr lang="en-US" altLang="en-US" sz="2800" baseline="-25000"/>
              <a:t>2</a:t>
            </a:r>
            <a:r>
              <a:rPr lang="en-US" altLang="en-US" sz="2800"/>
              <a:t> blood leaves the alveolar capillaries, through the pulmonary vein, to the left atrium of the heart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umrespsys4">
            <a:extLst>
              <a:ext uri="{FF2B5EF4-FFF2-40B4-BE49-F238E27FC236}">
                <a16:creationId xmlns:a16="http://schemas.microsoft.com/office/drawing/2014/main" id="{C07C7C4D-56ED-497B-C66A-341584A0F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3288"/>
            <a:ext cx="7391400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>
            <a:extLst>
              <a:ext uri="{FF2B5EF4-FFF2-40B4-BE49-F238E27FC236}">
                <a16:creationId xmlns:a16="http://schemas.microsoft.com/office/drawing/2014/main" id="{8B0219EE-8113-F55F-54B4-9CF99F8C1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AB59284-82B1-F8AA-C9D8-3F1134AC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u="sng" dirty="0"/>
              <a:t>Gas Exchange: Internal Respiration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9B9369B-7145-4C7D-F5D8-BE9D1484B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1"/>
              <a:t>Internal Respiration </a:t>
            </a:r>
            <a:r>
              <a:rPr lang="en-US" altLang="en-US" sz="2400"/>
              <a:t>refers to the exchange of gases between the blood in systemic capillaries and the tissue fluid.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The left ventricle pumps high O</a:t>
            </a:r>
            <a:r>
              <a:rPr lang="en-US" altLang="en-US" sz="2400" baseline="-25000"/>
              <a:t>2</a:t>
            </a:r>
            <a:r>
              <a:rPr lang="en-US" altLang="en-US" sz="2400"/>
              <a:t>/ low CO</a:t>
            </a:r>
            <a:r>
              <a:rPr lang="en-US" altLang="en-US" sz="2400" baseline="-25000"/>
              <a:t>2</a:t>
            </a:r>
            <a:r>
              <a:rPr lang="en-US" altLang="en-US" sz="2400"/>
              <a:t> blood along the aorta and arteries to the capillaries that are in contact with individual cells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The blood in the body capillaries has more oxygen than the body cells, so oxygen diffuses from the blood into the body cells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The body cells have more carbon dioxide than the blood, so carbon dioxide diffuses from the body cells into the blood in the body capillaries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1"/>
              <a:t>High CO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/ low O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 </a:t>
            </a:r>
            <a:r>
              <a:rPr lang="en-US" altLang="en-US" sz="2400"/>
              <a:t>blood leaves the body capillaries, travels through veins and the vena cava to the right atrium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internal">
            <a:extLst>
              <a:ext uri="{FF2B5EF4-FFF2-40B4-BE49-F238E27FC236}">
                <a16:creationId xmlns:a16="http://schemas.microsoft.com/office/drawing/2014/main" id="{67CD1096-EEFB-140C-295B-776B736F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609600"/>
            <a:ext cx="47577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>
            <a:extLst>
              <a:ext uri="{FF2B5EF4-FFF2-40B4-BE49-F238E27FC236}">
                <a16:creationId xmlns:a16="http://schemas.microsoft.com/office/drawing/2014/main" id="{A931F969-AF3D-D122-B7A1-1525950A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3FBA727-222A-4286-D3B3-F28350C4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Chemistry of Gas Exchange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FDC8BDA8-B5D7-5AA9-6418-1042C80F1A7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u="sng" dirty="0"/>
              <a:t>Oxygen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&lt;5% of oxygen travels in blood as a dissolved gas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&gt;95% of oxygen travels in blood attached to hemoglobin </a:t>
            </a:r>
            <a:r>
              <a:rPr lang="en-US" sz="2400" b="1" dirty="0"/>
              <a:t>(HbO</a:t>
            </a:r>
            <a:r>
              <a:rPr lang="en-US" sz="2400" b="1" baseline="-25000" dirty="0"/>
              <a:t>2</a:t>
            </a:r>
            <a:r>
              <a:rPr lang="en-US" sz="2400" b="1" dirty="0"/>
              <a:t>)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/>
              <a:t>(</a:t>
            </a:r>
            <a:r>
              <a:rPr lang="en-US" sz="2400" b="1" dirty="0" err="1"/>
              <a:t>oxyhemoglobin</a:t>
            </a:r>
            <a:r>
              <a:rPr lang="en-US" sz="2400" dirty="0"/>
              <a:t>)</a:t>
            </a:r>
          </a:p>
        </p:txBody>
      </p:sp>
      <p:sp>
        <p:nvSpPr>
          <p:cNvPr id="29700" name="Rectangle 5">
            <a:extLst>
              <a:ext uri="{FF2B5EF4-FFF2-40B4-BE49-F238E27FC236}">
                <a16:creationId xmlns:a16="http://schemas.microsoft.com/office/drawing/2014/main" id="{86B8D79E-B660-8F9F-B4C4-DCB4ABB36B8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267200" y="1600200"/>
            <a:ext cx="3886200" cy="4525963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u="sng" dirty="0"/>
              <a:t>Carbon Dioxide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10% of carbon dioxide travels in blood as dissolved gas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20% of carbon dioxide travels in  blood attached to hemoglobin (</a:t>
            </a:r>
            <a:r>
              <a:rPr lang="en-US" sz="2400" b="1" dirty="0"/>
              <a:t>HbCO</a:t>
            </a:r>
            <a:r>
              <a:rPr lang="en-US" sz="2400" b="1" baseline="-25000" dirty="0"/>
              <a:t>2</a:t>
            </a:r>
            <a:r>
              <a:rPr lang="en-US" sz="2400" b="1" dirty="0"/>
              <a:t>) (</a:t>
            </a:r>
            <a:r>
              <a:rPr lang="en-US" sz="2400" b="1" dirty="0" err="1"/>
              <a:t>carbaminohemoglobin</a:t>
            </a:r>
            <a:r>
              <a:rPr lang="en-US" sz="2400" b="1" dirty="0"/>
              <a:t>)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70% of carbon dioxide reacts with water in blood </a:t>
            </a:r>
            <a:r>
              <a:rPr lang="en-US" sz="2400" b="1" dirty="0"/>
              <a:t>plasma</a:t>
            </a:r>
            <a:r>
              <a:rPr lang="en-US" sz="2400" dirty="0"/>
              <a:t> to form the </a:t>
            </a:r>
            <a:r>
              <a:rPr lang="en-US" sz="2400" b="1" dirty="0"/>
              <a:t>bicarbonate ion (HCO</a:t>
            </a:r>
            <a:r>
              <a:rPr lang="en-US" sz="2400" b="1" baseline="-25000" dirty="0"/>
              <a:t>3</a:t>
            </a:r>
            <a:r>
              <a:rPr lang="en-US" sz="2400" b="1" baseline="30000" dirty="0"/>
              <a:t>-</a:t>
            </a:r>
            <a:r>
              <a:rPr lang="en-US" sz="2400" b="1" dirty="0"/>
              <a:t>)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4393</TotalTime>
  <Words>833</Words>
  <Application>Microsoft Macintosh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Franklin Gothic Book</vt:lpstr>
      <vt:lpstr>Wingdings 2</vt:lpstr>
      <vt:lpstr>Calibri</vt:lpstr>
      <vt:lpstr>Wingdings</vt:lpstr>
      <vt:lpstr>Technic</vt:lpstr>
      <vt:lpstr>PowerPoint Presentation</vt:lpstr>
      <vt:lpstr>Gas Exchange: External Respiration</vt:lpstr>
      <vt:lpstr>PowerPoint Presentation</vt:lpstr>
      <vt:lpstr>PowerPoint Presentation</vt:lpstr>
      <vt:lpstr>PowerPoint Presentation</vt:lpstr>
      <vt:lpstr>Gas Exchange: Internal Respiration</vt:lpstr>
      <vt:lpstr>PowerPoint Presentation</vt:lpstr>
      <vt:lpstr>PowerPoint Presentation</vt:lpstr>
      <vt:lpstr>Chemistry of Gas Exchange</vt:lpstr>
      <vt:lpstr>Hemoglobin</vt:lpstr>
      <vt:lpstr>PowerPoint Presentation</vt:lpstr>
      <vt:lpstr>Bicarbonate Ion</vt:lpstr>
      <vt:lpstr>External Respiration:</vt:lpstr>
      <vt:lpstr>PowerPoint Presentation</vt:lpstr>
      <vt:lpstr>Internal Respiration</vt:lpstr>
      <vt:lpstr>PowerPoint Presentation</vt:lpstr>
      <vt:lpstr>PowerPoint Presentation</vt:lpstr>
      <vt:lpstr>Binding Capacity of Hemoglobin</vt:lpstr>
      <vt:lpstr>Binding Capacity of Hemoglobin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Joe</dc:creator>
  <cp:lastModifiedBy>Michelle Debou</cp:lastModifiedBy>
  <cp:revision>69</cp:revision>
  <dcterms:created xsi:type="dcterms:W3CDTF">2005-04-05T23:37:48Z</dcterms:created>
  <dcterms:modified xsi:type="dcterms:W3CDTF">2022-05-06T16:18:00Z</dcterms:modified>
</cp:coreProperties>
</file>